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71" r:id="rId10"/>
    <p:sldId id="263" r:id="rId11"/>
    <p:sldId id="267" r:id="rId12"/>
    <p:sldId id="272" r:id="rId13"/>
    <p:sldId id="265" r:id="rId14"/>
    <p:sldId id="266" r:id="rId15"/>
  </p:sldIdLst>
  <p:sldSz cx="12192000" cy="6858000"/>
  <p:notesSz cx="6858000" cy="9144000"/>
  <p:embeddedFontLst>
    <p:embeddedFont>
      <p:font typeface="Avenir" panose="020B0503020203020204" pitchFamily="34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Noto Sans Symbols" panose="020B0502040504020204" pitchFamily="34" charset="0"/>
      <p:regular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0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351012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754717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3818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RoS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HSRP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A9B482-0459-49AB-958F-EBB44004B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9496" y="1354691"/>
            <a:ext cx="5600700" cy="15811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C814DD4-27D3-4AF8-B37E-52623B5EEF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9072" y="2935840"/>
            <a:ext cx="8973787" cy="387656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ACL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D3FEF56-A33C-470B-B7FB-ADAE666117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666" y="1292559"/>
            <a:ext cx="5004240" cy="521665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56D530D-1CA4-4571-8E7C-F01D82A110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9304" y="1292601"/>
            <a:ext cx="5669684" cy="521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936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897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SSH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58515F9-57EA-47DD-BF67-406752275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075" y="1463657"/>
            <a:ext cx="3772426" cy="38105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C27EA7B-BE35-49D6-9559-D849408FD7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075" y="2322648"/>
            <a:ext cx="6001588" cy="224821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C42EB5B-F100-4A8A-9733-7935315BB4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208" y="1933097"/>
            <a:ext cx="2705478" cy="3620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63410FF-C5CE-4B07-931C-23D13BD50A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075" y="5021666"/>
            <a:ext cx="6030167" cy="173379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E0064D6-1012-4D37-B674-35B84D010E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208" y="4590955"/>
            <a:ext cx="6057900" cy="390525"/>
          </a:xfrm>
          <a:prstGeom prst="rect">
            <a:avLst/>
          </a:prstGeom>
        </p:spPr>
      </p:pic>
      <p:sp>
        <p:nvSpPr>
          <p:cNvPr id="15" name="Google Shape;295;p28">
            <a:extLst>
              <a:ext uri="{FF2B5EF4-FFF2-40B4-BE49-F238E27FC236}">
                <a16:creationId xmlns:a16="http://schemas.microsoft.com/office/drawing/2014/main" id="{279D7113-9FB9-4903-BAF8-CCE3E1F740E8}"/>
              </a:ext>
            </a:extLst>
          </p:cNvPr>
          <p:cNvSpPr txBox="1"/>
          <p:nvPr/>
        </p:nvSpPr>
        <p:spPr>
          <a:xfrm>
            <a:off x="4492101" y="1373384"/>
            <a:ext cx="475788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Задается домен для устройства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295;p28">
            <a:extLst>
              <a:ext uri="{FF2B5EF4-FFF2-40B4-BE49-F238E27FC236}">
                <a16:creationId xmlns:a16="http://schemas.microsoft.com/office/drawing/2014/main" id="{CF152B8F-C074-45EC-A308-EA1344727A71}"/>
              </a:ext>
            </a:extLst>
          </p:cNvPr>
          <p:cNvSpPr txBox="1"/>
          <p:nvPr/>
        </p:nvSpPr>
        <p:spPr>
          <a:xfrm>
            <a:off x="6646963" y="3172734"/>
            <a:ext cx="4487179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Создается ключ шифрования с длиной 1024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295;p28">
            <a:extLst>
              <a:ext uri="{FF2B5EF4-FFF2-40B4-BE49-F238E27FC236}">
                <a16:creationId xmlns:a16="http://schemas.microsoft.com/office/drawing/2014/main" id="{53405A7A-DAE6-4D29-98DF-0898073D9C66}"/>
              </a:ext>
            </a:extLst>
          </p:cNvPr>
          <p:cNvSpPr txBox="1"/>
          <p:nvPr/>
        </p:nvSpPr>
        <p:spPr>
          <a:xfrm>
            <a:off x="6646963" y="4570862"/>
            <a:ext cx="5473055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Задается имя пользователя и пароль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295;p28">
            <a:extLst>
              <a:ext uri="{FF2B5EF4-FFF2-40B4-BE49-F238E27FC236}">
                <a16:creationId xmlns:a16="http://schemas.microsoft.com/office/drawing/2014/main" id="{FF699AAB-C68C-40AE-BC53-0D1911AC0007}"/>
              </a:ext>
            </a:extLst>
          </p:cNvPr>
          <p:cNvSpPr txBox="1"/>
          <p:nvPr/>
        </p:nvSpPr>
        <p:spPr>
          <a:xfrm>
            <a:off x="3503883" y="1868858"/>
            <a:ext cx="475788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Выбирается вторая версия</a:t>
            </a:r>
            <a:r>
              <a:rPr lang="en-US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SSH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" name="Google Shape;295;p28">
            <a:extLst>
              <a:ext uri="{FF2B5EF4-FFF2-40B4-BE49-F238E27FC236}">
                <a16:creationId xmlns:a16="http://schemas.microsoft.com/office/drawing/2014/main" id="{42FC0828-1AC5-4487-90CC-2D6F0F7D978C}"/>
              </a:ext>
            </a:extLst>
          </p:cNvPr>
          <p:cNvSpPr txBox="1"/>
          <p:nvPr/>
        </p:nvSpPr>
        <p:spPr>
          <a:xfrm>
            <a:off x="6714383" y="5195204"/>
            <a:ext cx="4757883" cy="1386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Протокол</a:t>
            </a:r>
            <a:r>
              <a:rPr lang="en-US" sz="2000" b="1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SSH </a:t>
            </a:r>
            <a:r>
              <a:rPr lang="ru-RU" sz="2000" b="1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активируется на </a:t>
            </a:r>
            <a:r>
              <a:rPr lang="en-US" sz="2000" b="1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VTY</a:t>
            </a: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, после чего изменяется способ входа в систему так, чтобы использовалась проверка пользователей по локальной базе учетных записей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963450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42503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планы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развитию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95;p28">
            <a:extLst>
              <a:ext uri="{FF2B5EF4-FFF2-40B4-BE49-F238E27FC236}">
                <a16:creationId xmlns:a16="http://schemas.microsoft.com/office/drawing/2014/main" id="{35613346-5E7F-4964-B787-5C5FCBC49775}"/>
              </a:ext>
            </a:extLst>
          </p:cNvPr>
          <p:cNvSpPr txBox="1"/>
          <p:nvPr/>
        </p:nvSpPr>
        <p:spPr>
          <a:xfrm>
            <a:off x="719666" y="1340475"/>
            <a:ext cx="9791124" cy="5168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	Получилось построить ЛВС, в которой все отделы разделены между собой с помощью </a:t>
            </a:r>
            <a:r>
              <a:rPr lang="en-US" sz="200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VLAN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. Чтобы была возможна маршрутизация между </a:t>
            </a:r>
            <a:r>
              <a:rPr lang="en-US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VLAN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был настроен роутер на палочке (</a:t>
            </a:r>
            <a:r>
              <a:rPr lang="en-US" sz="2000" dirty="0" err="1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RoS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). С помощью списков контроля доступа </a:t>
            </a:r>
            <a:r>
              <a:rPr lang="en-US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(ACL) 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стало возможным ограничение доступа так, чтобы некоторые компьютеры не могли получать удаленный доступ по </a:t>
            </a:r>
            <a:r>
              <a:rPr lang="en-US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SSH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к сетевому оборудованию и чтобы каждый отдел не мог связаться с другим. С помощью протокола </a:t>
            </a:r>
            <a:r>
              <a:rPr lang="en-US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HSRP</a:t>
            </a:r>
            <a:r>
              <a:rPr lang="ru-RU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получилось повысить отказоустойчивость сети, а с помощью технологии агрегации каналов повысить пропускную способность между коммутаторами. Для предотвращения петель коммутации был использован протокол </a:t>
            </a:r>
            <a:r>
              <a:rPr lang="en-US" sz="2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STP.</a:t>
            </a:r>
            <a:endParaRPr lang="ru-RU" sz="20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	В дальнейшем возможно добавление еще одного коммутатора, что позволит увеличить количество узлов, при этом не потеряв в отказоустойчивости.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Roboto" panose="02000000000000000000" pitchFamily="2" charset="0"/>
                <a:ea typeface="Roboto"/>
                <a:cs typeface="Roboto"/>
                <a:sym typeface="Roboto"/>
              </a:rPr>
              <a:t>п</a:t>
            </a:r>
            <a:r>
              <a:rPr lang="ru-RU" sz="360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роект защищенной локальной вычислительной сети малого офиса с использованием технологий VLAN, </a:t>
            </a:r>
            <a:r>
              <a:rPr lang="ru-RU" sz="360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RoS</a:t>
            </a:r>
            <a:r>
              <a:rPr lang="ru-RU" sz="360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, ACL, SSH, HSRP, STP, ETHERCHANNEL</a:t>
            </a:r>
            <a:endParaRPr sz="36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Погосян Артур Арменович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Студент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проекта</a:t>
              </a:r>
              <a:endParaRPr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ru-RU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Схема сети</a:t>
              </a:r>
              <a:endParaRPr lang="ru-RU"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ru-RU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Создать защищенную ЛВС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Обеспечить масштабируемость и отказоустойчивость сети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Обеспечить удаленный доступ к сетевым устройствам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планировалось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 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VLAN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RoS</a:t>
            </a:r>
            <a:endParaRPr lang="en-US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технологии агрегации каналов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протокола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HSRP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протокола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SSH</a:t>
            </a: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ACL</a:t>
            </a: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VLAN, </a:t>
            </a:r>
            <a:r>
              <a:rPr lang="en-US" sz="1600" b="0" i="0" u="none" strike="noStrike" cap="none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RoS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HSRP, </a:t>
            </a:r>
            <a:r>
              <a:rPr lang="en-US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Etherchannel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STP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ACL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SSH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700" y="325035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 сети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05C732D-5F12-4404-BF05-02C8D56C4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4315" y="1341912"/>
            <a:ext cx="7298969" cy="536170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746484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506525" y="381949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VLAN, 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агрегация каналов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D719810-264C-42B4-82BE-DAB95C9FD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74" y="1351457"/>
            <a:ext cx="2664902" cy="242525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636BA8-A4CE-4297-970F-0D7A6CAC96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0312" y="5873840"/>
            <a:ext cx="6865427" cy="159926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24257FB-5E75-4D57-8E9C-1734D8A9C0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0312" y="1501889"/>
            <a:ext cx="3914775" cy="60007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855358C-5136-410C-A608-5200A9D96A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0312" y="2203505"/>
            <a:ext cx="2104690" cy="3593680"/>
          </a:xfrm>
          <a:prstGeom prst="rect">
            <a:avLst/>
          </a:prstGeom>
        </p:spPr>
      </p:pic>
      <p:sp>
        <p:nvSpPr>
          <p:cNvPr id="18" name="Google Shape;295;p28">
            <a:extLst>
              <a:ext uri="{FF2B5EF4-FFF2-40B4-BE49-F238E27FC236}">
                <a16:creationId xmlns:a16="http://schemas.microsoft.com/office/drawing/2014/main" id="{150D3BC1-0BED-4E95-B71A-3A9AA4BDC09E}"/>
              </a:ext>
            </a:extLst>
          </p:cNvPr>
          <p:cNvSpPr txBox="1"/>
          <p:nvPr/>
        </p:nvSpPr>
        <p:spPr>
          <a:xfrm>
            <a:off x="7613614" y="1565508"/>
            <a:ext cx="4409859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Создание </a:t>
            </a:r>
            <a:r>
              <a:rPr lang="en-US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VLAN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" name="Google Shape;295;p28">
            <a:extLst>
              <a:ext uri="{FF2B5EF4-FFF2-40B4-BE49-F238E27FC236}">
                <a16:creationId xmlns:a16="http://schemas.microsoft.com/office/drawing/2014/main" id="{725110A2-3CD0-4EFA-83D5-940D1A185166}"/>
              </a:ext>
            </a:extLst>
          </p:cNvPr>
          <p:cNvSpPr txBox="1"/>
          <p:nvPr/>
        </p:nvSpPr>
        <p:spPr>
          <a:xfrm>
            <a:off x="5787823" y="3445545"/>
            <a:ext cx="4409859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Настройка портов доступа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295;p28">
            <a:extLst>
              <a:ext uri="{FF2B5EF4-FFF2-40B4-BE49-F238E27FC236}">
                <a16:creationId xmlns:a16="http://schemas.microsoft.com/office/drawing/2014/main" id="{6349C941-E8BF-4AD9-820B-B11A874292DA}"/>
              </a:ext>
            </a:extLst>
          </p:cNvPr>
          <p:cNvSpPr txBox="1"/>
          <p:nvPr/>
        </p:nvSpPr>
        <p:spPr>
          <a:xfrm>
            <a:off x="10481126" y="6413989"/>
            <a:ext cx="1555997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Агрегация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i="0" u="none" strike="noStrike" cap="none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каналов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851029634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350</Words>
  <Application>Microsoft Office PowerPoint</Application>
  <PresentationFormat>Широкоэкранный</PresentationFormat>
  <Paragraphs>80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Noto Sans Symbols</vt:lpstr>
      <vt:lpstr>Avenir</vt:lpstr>
      <vt:lpstr>Arial</vt:lpstr>
      <vt:lpstr>Calibri</vt:lpstr>
      <vt:lpstr>Roboto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Погосян Артур</cp:lastModifiedBy>
  <cp:revision>68</cp:revision>
  <dcterms:modified xsi:type="dcterms:W3CDTF">2021-07-11T19:31:30Z</dcterms:modified>
</cp:coreProperties>
</file>